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Merriweather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6457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55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3267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05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4633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055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19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 rot="5400000">
            <a:off x="2377281" y="15080"/>
            <a:ext cx="438943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2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sz="1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4762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6350" algn="l" rtl="0">
              <a:spcBef>
                <a:spcPts val="1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587" algn="l" rtl="0">
              <a:spcBef>
                <a:spcPts val="180"/>
              </a:spcBef>
              <a:spcAft>
                <a:spcPts val="0"/>
              </a:spcAft>
              <a:buClr>
                <a:srgbClr val="10CF9B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0414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05727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47319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43193" algn="l" rtl="0">
              <a:spcBef>
                <a:spcPts val="36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sz="2400" b="1" cap="non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24606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2540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209550" algn="l" rtl="0">
              <a:spcBef>
                <a:spcPts val="32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217487" algn="l" rtl="0">
              <a:spcBef>
                <a:spcPts val="320"/>
              </a:spcBef>
              <a:spcAft>
                <a:spcPts val="0"/>
              </a:spcAft>
              <a:buClr>
                <a:srgbClr val="10CF9B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sz="2400" b="1" cap="non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24606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2540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209550" algn="l" rtl="0">
              <a:spcBef>
                <a:spcPts val="320"/>
              </a:spcBef>
              <a:spcAft>
                <a:spcPts val="0"/>
              </a:spcAft>
              <a:buClr>
                <a:srgbClr val="0BD0D9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217487" algn="l" rtl="0">
              <a:spcBef>
                <a:spcPts val="320"/>
              </a:spcBef>
              <a:spcAft>
                <a:spcPts val="0"/>
              </a:spcAft>
              <a:buClr>
                <a:srgbClr val="10CF9B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40335" algn="l" rtl="0">
              <a:spcBef>
                <a:spcPts val="44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381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7399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43510" algn="l" rtl="0">
              <a:spcBef>
                <a:spcPts val="32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51448" algn="l" rtl="0">
              <a:spcBef>
                <a:spcPts val="32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40335" algn="l" rtl="0">
              <a:spcBef>
                <a:spcPts val="44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381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7399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43510" algn="l" rtl="0">
              <a:spcBef>
                <a:spcPts val="32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51448" algn="l" rtl="0">
              <a:spcBef>
                <a:spcPts val="32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51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35255" algn="l" rtl="0"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43193" algn="l" rtl="0">
              <a:spcBef>
                <a:spcPts val="36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6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51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35255" algn="l" rtl="0"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43193" algn="l" rtl="0">
              <a:spcBef>
                <a:spcPts val="36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9525" y="-7937"/>
            <a:ext cx="9163049" cy="1041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4381500" y="-7937"/>
            <a:ext cx="4762499" cy="6381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lvl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lvl="1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lvl="2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lvl="3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lvl="4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5C75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>
                <a:solidFill>
                  <a:srgbClr val="045C75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>
              <a:solidFill>
                <a:srgbClr val="045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34" name="Shape 34"/>
          <p:cNvGrpSpPr/>
          <p:nvPr/>
        </p:nvGrpSpPr>
        <p:grpSpPr>
          <a:xfrm>
            <a:off x="-29291" y="-24383"/>
            <a:ext cx="9179385" cy="1048511"/>
            <a:chOff x="0" y="0"/>
            <a:chExt cx="2147483647" cy="2147483646"/>
          </a:xfrm>
        </p:grpSpPr>
        <p:grpSp>
          <p:nvGrpSpPr>
            <p:cNvPr id="35" name="Shape 35"/>
            <p:cNvGrpSpPr/>
            <p:nvPr/>
          </p:nvGrpSpPr>
          <p:grpSpPr>
            <a:xfrm>
              <a:off x="0" y="0"/>
              <a:ext cx="2141779262" cy="2147483646"/>
              <a:chOff x="0" y="0"/>
              <a:chExt cx="2147483646" cy="2147483647"/>
            </a:xfrm>
          </p:grpSpPr>
          <p:pic>
            <p:nvPicPr>
              <p:cNvPr id="36" name="Shape 36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5440837" y="0"/>
                <a:ext cx="2142042809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" name="Shape 37"/>
              <p:cNvSpPr txBox="1"/>
              <p:nvPr/>
            </p:nvSpPr>
            <p:spPr>
              <a:xfrm>
                <a:off x="0" y="91519445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" name="Shape 38"/>
            <p:cNvGrpSpPr/>
            <p:nvPr/>
          </p:nvGrpSpPr>
          <p:grpSpPr>
            <a:xfrm>
              <a:off x="1772611" y="149824205"/>
              <a:ext cx="2145711035" cy="1860319946"/>
              <a:chOff x="0" y="0"/>
              <a:chExt cx="2147483647" cy="2147483647"/>
            </a:xfrm>
          </p:grpSpPr>
          <p:pic>
            <p:nvPicPr>
              <p:cNvPr id="39" name="Shape 39"/>
              <p:cNvPicPr preferRelativeResize="0"/>
              <p:nvPr/>
            </p:nvPicPr>
            <p:blipFill rotWithShape="1">
              <a:blip r:embed="rId12">
                <a:alphaModFix/>
              </a:blip>
              <a:srcRect/>
              <a:stretch/>
            </p:blipFill>
            <p:spPr>
              <a:xfrm>
                <a:off x="3656791" y="0"/>
                <a:ext cx="2143826855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0" name="Shape 40"/>
              <p:cNvSpPr txBox="1"/>
              <p:nvPr/>
            </p:nvSpPr>
            <p:spPr>
              <a:xfrm>
                <a:off x="0" y="1057331357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ctrTitle" idx="4294967295"/>
          </p:nvPr>
        </p:nvSpPr>
        <p:spPr>
          <a:xfrm>
            <a:off x="682625" y="1255713"/>
            <a:ext cx="8461375" cy="2438400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ct val="25000"/>
              <a:buFont typeface="Calibri"/>
              <a:buNone/>
            </a:pPr>
            <a:r>
              <a:rPr lang="en-US" sz="5600" b="1" i="0" u="none" strike="noStrike" cap="none" smtClean="0">
                <a:solidFill>
                  <a:srgbClr val="4CE0EA"/>
                </a:solidFill>
                <a:latin typeface="+mj-lt"/>
                <a:ea typeface="Calibri"/>
                <a:cs typeface="Calibri"/>
                <a:sym typeface="Calibri"/>
              </a:rPr>
              <a:t>El pretérito y el imperfecto</a:t>
            </a:r>
            <a:endParaRPr lang="en-US" sz="5600" b="1" i="0" u="none" strike="noStrike" cap="none">
              <a:solidFill>
                <a:srgbClr val="4CE0EA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4294967295"/>
          </p:nvPr>
        </p:nvSpPr>
        <p:spPr>
          <a:xfrm>
            <a:off x="0" y="4368800"/>
            <a:ext cx="7854950" cy="1752600"/>
          </a:xfrm>
          <a:prstGeom prst="rect">
            <a:avLst/>
          </a:prstGeom>
          <a:noFill/>
          <a:ln>
            <a:noFill/>
          </a:ln>
        </p:spPr>
        <p:txBody>
          <a:bodyPr lIns="0" tIns="45700" rIns="18275" bIns="45700" anchor="t" anchorCtr="0">
            <a:noAutofit/>
          </a:bodyPr>
          <a:lstStyle/>
          <a:p>
            <a:pPr marL="0" marR="4572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 smtClean="0">
                <a:solidFill>
                  <a:schemeClr val="tx1"/>
                </a:solidFill>
                <a:latin typeface="+mj-lt"/>
                <a:sym typeface="Merriweather"/>
              </a:rPr>
              <a:t>Cap</a:t>
            </a:r>
            <a:r>
              <a:rPr lang="en-US" sz="2600" b="0" i="0" u="none" strike="noStrike" cap="none" dirty="0" smtClean="0">
                <a:solidFill>
                  <a:schemeClr val="lt1"/>
                </a:solidFill>
                <a:latin typeface="+mj-lt"/>
                <a:sym typeface="Merriweather"/>
              </a:rPr>
              <a:t>. </a:t>
            </a:r>
            <a:r>
              <a:rPr lang="en-US" dirty="0" smtClean="0">
                <a:latin typeface="+mj-lt"/>
              </a:rPr>
              <a:t>6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 dirty="0">
                <a:solidFill>
                  <a:schemeClr val="dk2"/>
                </a:solidFill>
                <a:latin typeface="+mj-lt"/>
                <a:ea typeface="Calibri"/>
                <a:cs typeface="Calibri"/>
                <a:sym typeface="Calibri"/>
              </a:rPr>
              <a:t>Uses of </a:t>
            </a:r>
            <a:r>
              <a:rPr lang="en-US" sz="5000" b="0" i="0" u="none" strike="noStrike" cap="none" dirty="0" err="1">
                <a:solidFill>
                  <a:schemeClr val="dk2"/>
                </a:solidFill>
                <a:latin typeface="+mj-lt"/>
                <a:ea typeface="Calibri"/>
                <a:cs typeface="Calibri"/>
                <a:sym typeface="Calibri"/>
              </a:rPr>
              <a:t>Preterite</a:t>
            </a:r>
            <a:r>
              <a:rPr lang="en-US" sz="5000" b="0" i="0" u="none" strike="noStrike" cap="none" dirty="0">
                <a:solidFill>
                  <a:schemeClr val="dk2"/>
                </a:solidFill>
                <a:latin typeface="+mj-lt"/>
                <a:ea typeface="Calibri"/>
                <a:cs typeface="Calibri"/>
                <a:sym typeface="Calibri"/>
              </a:rPr>
              <a:t>: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0" y="1935161"/>
            <a:ext cx="8924925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sym typeface="Merriweather"/>
              </a:rPr>
              <a:t>past events with a definite beginning</a:t>
            </a:r>
            <a:r>
              <a:rPr lang="en-US" sz="3200" dirty="0">
                <a:latin typeface="+mj-lt"/>
              </a:rPr>
              <a:t>/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sym typeface="Merriweather"/>
              </a:rPr>
              <a:t>ending  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sym typeface="Merriweather"/>
              </a:rPr>
              <a:t>complete/finished past actions 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+mj-lt"/>
                <a:sym typeface="Merriweather"/>
              </a:rPr>
              <a:t>actions which occurred at a specific moment in time (isolated actions)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chemeClr val="dk2"/>
                </a:solidFill>
                <a:latin typeface="+mj-lt"/>
                <a:ea typeface="Calibri"/>
                <a:cs typeface="Calibri"/>
                <a:sym typeface="Calibri"/>
              </a:rPr>
              <a:t>Preterite Examples: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Rosa </a:t>
            </a:r>
            <a:r>
              <a:rPr lang="en-US" sz="2800" b="1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escribió un e-mail.</a:t>
            </a:r>
          </a:p>
          <a:p>
            <a:pPr marL="1187450" marR="0" lvl="3" indent="-209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65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Completed a specific action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Carlos </a:t>
            </a:r>
            <a:r>
              <a:rPr lang="en-US" sz="2800" b="1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jugó al fútbol </a:t>
            </a:r>
            <a:r>
              <a:rPr lang="en-US" sz="2800" b="1" i="0" u="sng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ayer</a:t>
            </a:r>
            <a:r>
              <a:rPr lang="en-US" sz="2800" b="1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.</a:t>
            </a:r>
          </a:p>
          <a:p>
            <a:pPr marL="1187450" marR="0" lvl="3" indent="-209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6500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Specific action at a specific time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4837" y="11"/>
            <a:ext cx="8229600" cy="7128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+mj-lt"/>
                <a:ea typeface="Calibri"/>
                <a:cs typeface="Calibri"/>
                <a:sym typeface="Calibri"/>
              </a:rPr>
              <a:t>Uses of Imperfect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84937" y="712812"/>
            <a:ext cx="8974200" cy="515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05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Calibri"/>
              <a:buAutoNum type="arabicPeriod"/>
            </a:pP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to express what was happening (was/were + “-ing”), </a:t>
            </a:r>
            <a:r>
              <a:rPr lang="en-US" b="0" i="0" u="sng" strike="noStrike" cap="none">
                <a:solidFill>
                  <a:schemeClr val="dk1"/>
                </a:solidFill>
                <a:latin typeface="+mj-lt"/>
                <a:sym typeface="Merriweather"/>
              </a:rPr>
              <a:t>used to </a:t>
            </a: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happen, or happened </a:t>
            </a:r>
            <a:r>
              <a:rPr lang="en-US" b="0" i="0" u="sng" strike="noStrike" cap="none">
                <a:solidFill>
                  <a:schemeClr val="dk1"/>
                </a:solidFill>
                <a:latin typeface="+mj-lt"/>
                <a:sym typeface="Merriweather"/>
              </a:rPr>
              <a:t>repeatedly</a:t>
            </a: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 in the past.</a:t>
            </a:r>
          </a:p>
          <a:p>
            <a:pPr marL="514350" marR="0" lvl="0" indent="-5105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Calibri"/>
              <a:buAutoNum type="arabicPeriod"/>
            </a:pP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simultaneous actions in the past (mientras: while)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b="1" i="1" u="sng" strike="noStrike" cap="none">
                <a:solidFill>
                  <a:schemeClr val="dk1"/>
                </a:solidFill>
                <a:latin typeface="+mj-lt"/>
                <a:sym typeface="Merriweather"/>
              </a:rPr>
              <a:t>WAR</a:t>
            </a:r>
            <a:r>
              <a:rPr lang="en-US" b="1" i="1" u="sng">
                <a:latin typeface="+mj-lt"/>
              </a:rPr>
              <a:t>MD</a:t>
            </a:r>
          </a:p>
          <a:p>
            <a:pPr marL="514350" marR="0" lvl="0" indent="-5105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W</a:t>
            </a: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-WEATHER &amp; TIME (hacía sol, llovía, </a:t>
            </a:r>
            <a:r>
              <a:rPr lang="en-US">
                <a:latin typeface="+mj-lt"/>
              </a:rPr>
              <a:t>Eran las tres, etc.</a:t>
            </a: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)</a:t>
            </a:r>
          </a:p>
          <a:p>
            <a:pPr marL="514350" marR="0" lvl="0" indent="-5105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A</a:t>
            </a: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 – AGE (tenía 5 años cuando…)</a:t>
            </a:r>
          </a:p>
          <a:p>
            <a:pPr marL="514350" marR="0" lvl="0" indent="-5105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R</a:t>
            </a: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 – REPEATED (Iba a Florida frecuentemente.)</a:t>
            </a:r>
          </a:p>
          <a:p>
            <a:pPr marL="514350" marR="0" lvl="0" indent="-51054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Calibri"/>
              <a:buAutoNum type="arabicPeriod"/>
            </a:pPr>
            <a:r>
              <a:rPr lang="en-US" b="1">
                <a:latin typeface="+mj-lt"/>
              </a:rPr>
              <a:t>M</a:t>
            </a:r>
            <a:r>
              <a:rPr lang="en-US" b="0" i="0" u="none" strike="noStrike" cap="none">
                <a:solidFill>
                  <a:schemeClr val="dk1"/>
                </a:solidFill>
                <a:latin typeface="+mj-lt"/>
                <a:sym typeface="Merriweather"/>
              </a:rPr>
              <a:t> – mental descriptions (Estar w/ conditions/emotions; mind process verbs like creer, pensar, querer, saber)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102307"/>
              <a:buFont typeface="Calibri"/>
              <a:buAutoNum type="arabicPeriod"/>
            </a:pPr>
            <a:r>
              <a:rPr lang="en-US" b="1">
                <a:latin typeface="+mj-lt"/>
              </a:rPr>
              <a:t>D</a:t>
            </a:r>
            <a:r>
              <a:rPr lang="en-US">
                <a:latin typeface="+mj-lt"/>
              </a:rPr>
              <a:t> - Descriptions (tenía pelo rubio, eran atléticos)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20662"/>
            <a:ext cx="8229600" cy="441324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+mj-lt"/>
                <a:ea typeface="Calibri"/>
                <a:cs typeface="Calibri"/>
                <a:sym typeface="Calibri"/>
              </a:rPr>
              <a:t>Imperfect Examples: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74337" y="220662"/>
            <a:ext cx="8780400" cy="6416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endParaRPr sz="2400" b="0" i="1" u="none" strike="noStrike" cap="none" dirty="0">
              <a:solidFill>
                <a:schemeClr val="dk1"/>
              </a:solidFill>
              <a:latin typeface="+mj-lt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Los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pájaros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cantaban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sng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mientras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los amigos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daban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un paseo. 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				-what was happening, (“were singing”); 				simultaneous action.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1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Vivíamos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en Miami. 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				-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describes something that we “used to” do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Tomás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a menudo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llegaba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tarde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. 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				-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describes something that happened 				repeatedly in the past.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Cuando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tenías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8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años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, </a:t>
            </a:r>
            <a:r>
              <a:rPr lang="en-US" sz="2400" b="1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eras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rubio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y </a:t>
            </a:r>
            <a:r>
              <a:rPr lang="en-US" sz="2400" b="1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tenías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los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ojos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azules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.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			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	-describing what a person or thing was 				like in the past and describing age.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1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Quería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comprar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un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coche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.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				-describes a state of mind in the past; 				uses the mind process verb “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querer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”.</a:t>
            </a:r>
          </a:p>
          <a:p>
            <a:pPr marL="273050" marR="0" lvl="0" indent="-2730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en-US" sz="2400" b="1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Eran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las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</a:t>
            </a:r>
            <a:r>
              <a:rPr lang="en-US" sz="2400" b="0" i="1" u="none" strike="noStrike" cap="none" dirty="0" err="1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cinco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.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 –time in the past</a:t>
            </a:r>
          </a:p>
          <a:p>
            <a:pPr marL="273050" marR="0" lvl="0" indent="-273050" algn="l" rtl="0"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None/>
            </a:pPr>
            <a:endParaRPr sz="2400" b="0" i="0" u="none" dirty="0">
              <a:solidFill>
                <a:schemeClr val="dk1"/>
              </a:solidFill>
              <a:latin typeface="+mj-lt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249237" y="414337"/>
            <a:ext cx="8686800" cy="828675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+mj-lt"/>
                <a:ea typeface="Calibri"/>
                <a:cs typeface="Calibri"/>
                <a:sym typeface="Calibri"/>
              </a:rPr>
              <a:t>PRETERITE AND IMPERFECT TOGETHER!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123825" y="1243012"/>
            <a:ext cx="9020175" cy="5300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Use the imperfect to show what was going on (imperfect) when there was an interrupting action (preterite)</a:t>
            </a:r>
          </a:p>
          <a:p>
            <a:pPr marL="639762" marR="0" lvl="1" indent="-2460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Yo estudiaba cuando María me llamó.</a:t>
            </a:r>
          </a:p>
          <a:p>
            <a:pPr marL="914400" marR="0" lvl="2" indent="-2540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lang="en-US" sz="2100" b="0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I was studying (ongoing) when Maria called me (interrupting action)</a:t>
            </a:r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ans Symbols"/>
              <a:buChar char="●"/>
            </a:pPr>
            <a:r>
              <a:rPr lang="en-US" sz="2800" b="0" i="0" u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This may happen when describing circumstances and conditions (imperfect) surrounding a specific action or event (preterite).</a:t>
            </a:r>
          </a:p>
          <a:p>
            <a:pPr marL="639762" marR="0" lvl="1" indent="-24606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Estábamos tristes cuando perdimos el partido.</a:t>
            </a:r>
          </a:p>
          <a:p>
            <a:pPr marL="914400" marR="0" lvl="2" indent="-2540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●"/>
            </a:pPr>
            <a:r>
              <a:rPr lang="en-US" sz="2100" b="0" i="0" u="none" strike="noStrike" cap="none">
                <a:solidFill>
                  <a:schemeClr val="dk1"/>
                </a:solidFill>
                <a:latin typeface="+mj-lt"/>
                <a:ea typeface="Merriweather"/>
                <a:cs typeface="Merriweather"/>
                <a:sym typeface="Merriweather"/>
              </a:rPr>
              <a:t>We were sad (condition) when we lost (spec. act.) the game.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264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Merriweather</vt:lpstr>
      <vt:lpstr>Noto Sans Symbols</vt:lpstr>
      <vt:lpstr>Flow</vt:lpstr>
      <vt:lpstr>El pretérito y el imperfecto</vt:lpstr>
      <vt:lpstr>Uses of Preterite:</vt:lpstr>
      <vt:lpstr>Preterite Examples:</vt:lpstr>
      <vt:lpstr>Uses of Imperfect</vt:lpstr>
      <vt:lpstr>Imperfect Examples:</vt:lpstr>
      <vt:lpstr>PRETERITE AND IMPERFECT TOGETHER!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 y el imperfecto</dc:title>
  <cp:lastModifiedBy>Stephanie Conway</cp:lastModifiedBy>
  <cp:revision>4</cp:revision>
  <dcterms:modified xsi:type="dcterms:W3CDTF">2016-04-13T19:53:40Z</dcterms:modified>
</cp:coreProperties>
</file>