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6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FA14E95F-F47E-4945-BAA9-86C263FF2F1B}">
  <a:tblStyle styleId="{FA14E95F-F47E-4945-BAA9-86C263FF2F1B}" styleName="Table_0"/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67" name="Shape 6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74" name="Shape 7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81" name="Shape 8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90" name="Shape 9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7" name="Shape 9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03" name="Shape 10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ctrTitle"/>
          </p:nvPr>
        </p:nvSpPr>
        <p:spPr>
          <a:xfrm>
            <a:off x="311708" y="992766"/>
            <a:ext cx="8520600" cy="27369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5" name="Shape 15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311700" y="4202966"/>
            <a:ext cx="8520600" cy="1734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type="title"/>
          </p:nvPr>
        </p:nvSpPr>
        <p:spPr>
          <a:xfrm>
            <a:off x="762000" y="762000"/>
            <a:ext cx="7924800" cy="1143000"/>
          </a:xfrm>
          <a:prstGeom prst="roundRect">
            <a:avLst>
              <a:gd fmla="val 4680" name="adj"/>
            </a:avLst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838200" y="2362200"/>
            <a:ext cx="7692900" cy="37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955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75000"/>
              <a:buFont typeface="Noto Sans Symbols"/>
              <a:buChar char="●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714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75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3335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75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3716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79999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54304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64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54304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64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54304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64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54304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64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54304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64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0" type="dt"/>
          </p:nvPr>
        </p:nvSpPr>
        <p:spPr>
          <a:xfrm>
            <a:off x="2438400" y="6248400"/>
            <a:ext cx="2130300" cy="474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1" type="ftr"/>
          </p:nvPr>
        </p:nvSpPr>
        <p:spPr>
          <a:xfrm>
            <a:off x="5791200" y="6248400"/>
            <a:ext cx="2897100" cy="474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84136" y="6242050"/>
            <a:ext cx="587400" cy="489000"/>
          </a:xfrm>
          <a:prstGeom prst="rect">
            <a:avLst/>
          </a:prstGeom>
          <a:noFill/>
          <a:ln>
            <a:noFill/>
          </a:ln>
        </p:spPr>
        <p:txBody>
          <a:bodyPr anchorCtr="1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1" i="0" lang="en-US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bl">
  <p:cSld name="Title and Table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type="title"/>
          </p:nvPr>
        </p:nvSpPr>
        <p:spPr>
          <a:xfrm>
            <a:off x="762000" y="762000"/>
            <a:ext cx="7924800" cy="1143000"/>
          </a:xfrm>
          <a:prstGeom prst="roundRect">
            <a:avLst>
              <a:gd fmla="val 4680" name="adj"/>
            </a:avLst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0" type="dt"/>
          </p:nvPr>
        </p:nvSpPr>
        <p:spPr>
          <a:xfrm>
            <a:off x="2438400" y="6248400"/>
            <a:ext cx="2130300" cy="474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1" type="ftr"/>
          </p:nvPr>
        </p:nvSpPr>
        <p:spPr>
          <a:xfrm>
            <a:off x="5791200" y="6248400"/>
            <a:ext cx="2897100" cy="474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2" type="sldNum"/>
          </p:nvPr>
        </p:nvSpPr>
        <p:spPr>
          <a:xfrm>
            <a:off x="84136" y="6242050"/>
            <a:ext cx="587400" cy="489000"/>
          </a:xfrm>
          <a:prstGeom prst="rect">
            <a:avLst/>
          </a:prstGeom>
          <a:noFill/>
          <a:ln>
            <a:noFill/>
          </a:ln>
        </p:spPr>
        <p:txBody>
          <a:bodyPr anchorCtr="1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1" i="0" lang="en-US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-166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" name="Shape 41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5640766"/>
            <a:ext cx="5998800" cy="8067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US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type="ctrTitle"/>
          </p:nvPr>
        </p:nvSpPr>
        <p:spPr>
          <a:xfrm>
            <a:off x="311708" y="992766"/>
            <a:ext cx="8520600" cy="2736900"/>
          </a:xfrm>
          <a:prstGeom prst="roundRect">
            <a:avLst>
              <a:gd fmla="val 10800" name="adj"/>
            </a:avLst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 pretérito, los verbos –ar</a:t>
            </a:r>
            <a:b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 gramática del capítulo 7</a:t>
            </a:r>
          </a:p>
        </p:txBody>
      </p:sp>
      <p:sp>
        <p:nvSpPr>
          <p:cNvPr id="71" name="Shape 71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ans Symbols"/>
              <a:buNone/>
            </a:pPr>
            <a:r>
              <a:rPr b="0" i="0" lang="en-US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 preterite of -ar verbs - ch.7 Grammar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type="title"/>
          </p:nvPr>
        </p:nvSpPr>
        <p:spPr>
          <a:xfrm>
            <a:off x="762000" y="762000"/>
            <a:ext cx="7924799" cy="11430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¿Qué es el pretérito? </a:t>
            </a:r>
            <a:br>
              <a:rPr b="1" i="0" lang="en-US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¿Cómo se define?</a:t>
            </a:r>
            <a:br>
              <a:rPr b="1" i="0" lang="en-US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¿Cómo se traduce?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838200" y="2514600"/>
            <a:ext cx="7693025" cy="3571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5000"/>
              <a:buFont typeface="Noto Sans Symbols"/>
              <a:buChar char="●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is the preterite?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It is a verb </a:t>
            </a:r>
            <a:r>
              <a:rPr b="0" i="0" lang="en-US" sz="2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tense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b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75000"/>
              <a:buFont typeface="Noto Sans Symbols"/>
              <a:buChar char="●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is it defined?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The preterite is a </a:t>
            </a:r>
            <a:r>
              <a:rPr b="0" i="0" lang="en-US" sz="2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past tense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that shows a </a:t>
            </a:r>
            <a:r>
              <a:rPr b="0" i="0" lang="en-US" sz="2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completed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past action or event.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750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75000"/>
              <a:buFont typeface="Noto Sans Symbols"/>
              <a:buChar char="●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is it translated? 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English, the preterite has the following translations: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75000"/>
              <a:buFont typeface="Arial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verb + </a:t>
            </a:r>
            <a:r>
              <a:rPr b="1" i="0" lang="en-US" sz="2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ed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danced, walked, listened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75000"/>
              <a:buFont typeface="Arial"/>
              <a:buChar char="–"/>
            </a:pPr>
            <a:r>
              <a:rPr b="1" i="0" lang="en-US" sz="2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did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+ verb	did dance, did walk, did listen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type="title"/>
          </p:nvPr>
        </p:nvSpPr>
        <p:spPr>
          <a:xfrm>
            <a:off x="762000" y="762000"/>
            <a:ext cx="7924799" cy="11430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PRETERITE VERB ENDINGS: </a:t>
            </a:r>
            <a:br>
              <a:rPr b="1" i="0" lang="en-US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-AR VERBS</a:t>
            </a:r>
          </a:p>
        </p:txBody>
      </p:sp>
      <p:graphicFrame>
        <p:nvGraphicFramePr>
          <p:cNvPr id="85" name="Shape 85"/>
          <p:cNvGraphicFramePr/>
          <p:nvPr/>
        </p:nvGraphicFramePr>
        <p:xfrm>
          <a:off x="838200" y="23622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{FA14E95F-F47E-4945-BAA9-86C263FF2F1B}</a:tableStyleId>
              </a:tblPr>
              <a:tblGrid>
                <a:gridCol w="3846500"/>
                <a:gridCol w="3846500"/>
              </a:tblGrid>
              <a:tr h="11176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Yo -       é</a:t>
                      </a:r>
                    </a:p>
                  </a:txBody>
                  <a:tcPr marT="0" marB="0" marR="0" marL="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Nosotros -       amos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11176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Tú -       aste</a:t>
                      </a:r>
                    </a:p>
                  </a:txBody>
                  <a:tcPr marT="0" marB="0" marR="0" marL="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Vosotros -       asteis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11176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Él / ella / Ud. -       ó</a:t>
                      </a:r>
                    </a:p>
                  </a:txBody>
                  <a:tcPr marT="0" marB="0" marR="0" marL="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Ellos / ellas / Uds. -   aron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sp>
        <p:nvSpPr>
          <p:cNvPr id="86" name="Shape 86"/>
          <p:cNvSpPr txBox="1"/>
          <p:nvPr/>
        </p:nvSpPr>
        <p:spPr>
          <a:xfrm>
            <a:off x="1500187" y="5921375"/>
            <a:ext cx="5738811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Shape 87"/>
          <p:cNvSpPr txBox="1"/>
          <p:nvPr/>
        </p:nvSpPr>
        <p:spPr>
          <a:xfrm>
            <a:off x="838200" y="5943600"/>
            <a:ext cx="7121525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Note:</a:t>
            </a: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stem-changing -ar verbs do NOT stem change in the preterite!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title"/>
          </p:nvPr>
        </p:nvSpPr>
        <p:spPr>
          <a:xfrm>
            <a:off x="762000" y="762000"/>
            <a:ext cx="8229600" cy="11430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PRETERITE CONJUGATION </a:t>
            </a:r>
            <a:r>
              <a:rPr b="1" i="1" lang="en-US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–AR VERBS</a:t>
            </a:r>
            <a:br>
              <a:rPr b="1" i="1" lang="en-US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1" lang="en-US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Example: estudi</a:t>
            </a:r>
            <a:r>
              <a:rPr b="1" i="1" lang="en-US" sz="3200" u="sng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ar </a:t>
            </a:r>
            <a:r>
              <a:rPr b="1" i="1" lang="en-US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= to study</a:t>
            </a:r>
          </a:p>
        </p:txBody>
      </p:sp>
      <p:graphicFrame>
        <p:nvGraphicFramePr>
          <p:cNvPr id="94" name="Shape 94"/>
          <p:cNvGraphicFramePr/>
          <p:nvPr/>
        </p:nvGraphicFramePr>
        <p:xfrm>
          <a:off x="533400" y="23622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{FA14E95F-F47E-4945-BAA9-86C263FF2F1B}</a:tableStyleId>
              </a:tblPr>
              <a:tblGrid>
                <a:gridCol w="4305300"/>
                <a:gridCol w="4305300"/>
              </a:tblGrid>
              <a:tr h="12414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Yo - estudi</a:t>
                      </a:r>
                      <a:r>
                        <a:rPr b="1" i="0" lang="en-US" sz="2400" u="sng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é</a:t>
                      </a: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- I studied</a:t>
                      </a:r>
                    </a:p>
                  </a:txBody>
                  <a:tcPr marT="0" marB="0" marR="0" marL="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Nosotros - estudi</a:t>
                      </a:r>
                      <a:r>
                        <a:rPr b="1" i="0" lang="en-US" sz="2400" u="sng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amos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We studied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12414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Tú - estudi</a:t>
                      </a:r>
                      <a:r>
                        <a:rPr b="1" i="0" lang="en-US" sz="2400" u="sng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aste</a:t>
                      </a: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- you studied</a:t>
                      </a:r>
                    </a:p>
                  </a:txBody>
                  <a:tcPr marT="0" marB="0" marR="0" marL="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Vosotros - estudi</a:t>
                      </a:r>
                      <a:r>
                        <a:rPr b="1" i="0" lang="en-US" sz="2400" u="sng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asteis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Y’all studied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12414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Él / ella / Ud. - estudi</a:t>
                      </a:r>
                      <a:r>
                        <a:rPr b="1" i="0" lang="en-US" sz="2400" u="sng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ó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He/she/it/ You studied</a:t>
                      </a:r>
                    </a:p>
                  </a:txBody>
                  <a:tcPr marT="0" marB="0" marR="0" marL="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Ellos / ellas / Uds. - estudi</a:t>
                      </a:r>
                      <a:r>
                        <a:rPr b="1" i="0" lang="en-US" sz="2400" u="sng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aron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They/ you all studied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type="title"/>
          </p:nvPr>
        </p:nvSpPr>
        <p:spPr>
          <a:xfrm>
            <a:off x="762000" y="762000"/>
            <a:ext cx="7924799" cy="11430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-car, -gar, -zar verbs</a:t>
            </a:r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838200" y="2362200"/>
            <a:ext cx="8001000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5000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Verbs that end in </a:t>
            </a: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-car</a:t>
            </a: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-gar</a:t>
            </a: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or </a:t>
            </a: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-zar</a:t>
            </a: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have a </a:t>
            </a: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spelling change</a:t>
            </a: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 the </a:t>
            </a:r>
            <a:r>
              <a:rPr b="1" i="0" lang="en-US" sz="2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YO</a:t>
            </a: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form</a:t>
            </a: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only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75000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spelling change is needed in order to maintain the original sound of the infinitive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75000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 to</a:t>
            </a:r>
            <a:r>
              <a:rPr b="0" i="0" lang="en-US" sz="2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qu</a:t>
            </a: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é		yo lle</a:t>
            </a:r>
            <a:r>
              <a:rPr b="0" i="0" lang="en-US" sz="2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gu</a:t>
            </a: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é		yo empe</a:t>
            </a:r>
            <a:r>
              <a:rPr b="0" i="0" lang="en-US" sz="2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é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75000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Common -car, -gar, -zar verbs: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750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buscar, explicar, practicar, sacar, tocar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750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jugar, llegar, pagar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750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almorzar, comenzar, empezar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type="title"/>
          </p:nvPr>
        </p:nvSpPr>
        <p:spPr>
          <a:xfrm>
            <a:off x="762000" y="762000"/>
            <a:ext cx="7924799" cy="11430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CLUE WORDS!</a:t>
            </a:r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838200" y="2362200"/>
            <a:ext cx="7693025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5000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you see the following words in a sentence, they should be a clue to you that you need to use the PRETERITE!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750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Ayer = yesterday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750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Anoche = last night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750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 semana pasada = last week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750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 año pasado = last year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750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Esta tarde = this afternoon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750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Etc……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